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10" r:id="rId2"/>
    <p:sldId id="257" r:id="rId3"/>
    <p:sldId id="264" r:id="rId4"/>
    <p:sldId id="307" r:id="rId5"/>
    <p:sldId id="303" r:id="rId6"/>
    <p:sldId id="299" r:id="rId7"/>
    <p:sldId id="311" r:id="rId8"/>
    <p:sldId id="268" r:id="rId9"/>
    <p:sldId id="306" r:id="rId10"/>
    <p:sldId id="305" r:id="rId11"/>
    <p:sldId id="301" r:id="rId12"/>
    <p:sldId id="308" r:id="rId13"/>
    <p:sldId id="309" r:id="rId14"/>
    <p:sldId id="313" r:id="rId15"/>
    <p:sldId id="300" r:id="rId16"/>
    <p:sldId id="297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7362"/>
    <a:srgbClr val="5B79A5"/>
    <a:srgbClr val="FD5500"/>
    <a:srgbClr val="9657C0"/>
    <a:srgbClr val="4754DC"/>
    <a:srgbClr val="8AB833"/>
    <a:srgbClr val="549E39"/>
    <a:srgbClr val="000000"/>
    <a:srgbClr val="D3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200"/>
    <p:restoredTop sz="82791"/>
  </p:normalViewPr>
  <p:slideViewPr>
    <p:cSldViewPr snapToGrid="0" snapToObjects="1">
      <p:cViewPr varScale="1">
        <p:scale>
          <a:sx n="30" d="100"/>
          <a:sy n="30" d="100"/>
        </p:scale>
        <p:origin x="216" y="1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99C53-2324-4257-8F6E-56F4BEFB985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D9F6C0-11B9-4992-B6C7-AFF7F1148EBB}">
      <dgm:prSet/>
      <dgm:spPr/>
      <dgm:t>
        <a:bodyPr/>
        <a:lstStyle/>
        <a:p>
          <a:r>
            <a:rPr lang="en-GB" dirty="0"/>
            <a:t>“The Palestine-Israel issue has been raging for centuries!” </a:t>
          </a:r>
          <a:endParaRPr lang="en-US" dirty="0"/>
        </a:p>
      </dgm:t>
    </dgm:pt>
    <dgm:pt modelId="{D2ED5DCD-4AFB-468C-B63B-A6B71A0E6CB9}" type="parTrans" cxnId="{4C5A02BF-568A-4B46-9AF8-63B3B2B78515}">
      <dgm:prSet/>
      <dgm:spPr/>
      <dgm:t>
        <a:bodyPr/>
        <a:lstStyle/>
        <a:p>
          <a:endParaRPr lang="en-US"/>
        </a:p>
      </dgm:t>
    </dgm:pt>
    <dgm:pt modelId="{D53BD4F6-EB30-459A-AEDF-683A9BB206C2}" type="sibTrans" cxnId="{4C5A02BF-568A-4B46-9AF8-63B3B2B78515}">
      <dgm:prSet/>
      <dgm:spPr/>
      <dgm:t>
        <a:bodyPr/>
        <a:lstStyle/>
        <a:p>
          <a:endParaRPr lang="en-US"/>
        </a:p>
      </dgm:t>
    </dgm:pt>
    <dgm:pt modelId="{6E3398C8-75ED-4AB9-A973-C80E2F5FCE18}">
      <dgm:prSet/>
      <dgm:spPr/>
      <dgm:t>
        <a:bodyPr/>
        <a:lstStyle/>
        <a:p>
          <a:r>
            <a:rPr lang="en-GB" dirty="0"/>
            <a:t>“Palestine was an ‘empty land’ in the nineteenth century!”</a:t>
          </a:r>
          <a:endParaRPr lang="en-US" dirty="0"/>
        </a:p>
      </dgm:t>
    </dgm:pt>
    <dgm:pt modelId="{DDF6B7AB-B706-49D4-A733-4E7F34978988}" type="parTrans" cxnId="{E5484D1F-268B-458D-ACD0-3966F83544B2}">
      <dgm:prSet/>
      <dgm:spPr/>
      <dgm:t>
        <a:bodyPr/>
        <a:lstStyle/>
        <a:p>
          <a:endParaRPr lang="en-US"/>
        </a:p>
      </dgm:t>
    </dgm:pt>
    <dgm:pt modelId="{209264DE-A0C5-49A1-84FA-9606D4D3A6F6}" type="sibTrans" cxnId="{E5484D1F-268B-458D-ACD0-3966F83544B2}">
      <dgm:prSet/>
      <dgm:spPr/>
      <dgm:t>
        <a:bodyPr/>
        <a:lstStyle/>
        <a:p>
          <a:endParaRPr lang="en-US"/>
        </a:p>
      </dgm:t>
    </dgm:pt>
    <dgm:pt modelId="{44DFFF70-10F3-4487-AFB3-F34887C28474}">
      <dgm:prSet/>
      <dgm:spPr/>
      <dgm:t>
        <a:bodyPr/>
        <a:lstStyle/>
        <a:p>
          <a:r>
            <a:rPr lang="en-GB" dirty="0"/>
            <a:t>“Zionism is just another word for Judaism!”</a:t>
          </a:r>
          <a:endParaRPr lang="en-US" dirty="0"/>
        </a:p>
      </dgm:t>
    </dgm:pt>
    <dgm:pt modelId="{149FA3EC-560F-4AC1-9F8E-12FFA91BD1D4}" type="parTrans" cxnId="{2B8C6DCD-B45F-49A4-8648-546D54C379C4}">
      <dgm:prSet/>
      <dgm:spPr/>
      <dgm:t>
        <a:bodyPr/>
        <a:lstStyle/>
        <a:p>
          <a:endParaRPr lang="en-US"/>
        </a:p>
      </dgm:t>
    </dgm:pt>
    <dgm:pt modelId="{AB001050-8276-46BC-BC71-C4F7C14F60DA}" type="sibTrans" cxnId="{2B8C6DCD-B45F-49A4-8648-546D54C379C4}">
      <dgm:prSet/>
      <dgm:spPr/>
      <dgm:t>
        <a:bodyPr/>
        <a:lstStyle/>
        <a:p>
          <a:endParaRPr lang="en-US"/>
        </a:p>
      </dgm:t>
    </dgm:pt>
    <dgm:pt modelId="{61C13D67-25A7-4EF7-A22C-BE3F03E310C1}">
      <dgm:prSet/>
      <dgm:spPr/>
      <dgm:t>
        <a:bodyPr/>
        <a:lstStyle/>
        <a:p>
          <a:r>
            <a:rPr lang="en-GB" dirty="0"/>
            <a:t>“The Palestine-Israel issue is all about religion!”</a:t>
          </a:r>
          <a:endParaRPr lang="en-US" dirty="0"/>
        </a:p>
      </dgm:t>
    </dgm:pt>
    <dgm:pt modelId="{9A541400-28EB-4D4C-96EA-D1D0F2A3C018}" type="parTrans" cxnId="{F5F29794-A5C3-41D8-80BB-88F3D4174CE6}">
      <dgm:prSet/>
      <dgm:spPr/>
      <dgm:t>
        <a:bodyPr/>
        <a:lstStyle/>
        <a:p>
          <a:endParaRPr lang="en-US"/>
        </a:p>
      </dgm:t>
    </dgm:pt>
    <dgm:pt modelId="{71609FAF-DAE5-4DA8-8338-6C5603483FFF}" type="sibTrans" cxnId="{F5F29794-A5C3-41D8-80BB-88F3D4174CE6}">
      <dgm:prSet/>
      <dgm:spPr/>
      <dgm:t>
        <a:bodyPr/>
        <a:lstStyle/>
        <a:p>
          <a:endParaRPr lang="en-US"/>
        </a:p>
      </dgm:t>
    </dgm:pt>
    <dgm:pt modelId="{9DBDC715-1EAF-4791-8C0F-0C85081BA867}">
      <dgm:prSet/>
      <dgm:spPr/>
      <dgm:t>
        <a:bodyPr/>
        <a:lstStyle/>
        <a:p>
          <a:r>
            <a:rPr lang="en-GB" dirty="0"/>
            <a:t>“The Palestine-Israel issue is unique… you can’t compare it with anything else!”</a:t>
          </a:r>
          <a:endParaRPr lang="en-US" dirty="0"/>
        </a:p>
      </dgm:t>
    </dgm:pt>
    <dgm:pt modelId="{178AD955-54B3-41B0-B803-AA71E7D3D3FB}" type="parTrans" cxnId="{A6BDE635-2C5E-426D-AF14-8C1B4C23A9EC}">
      <dgm:prSet/>
      <dgm:spPr/>
      <dgm:t>
        <a:bodyPr/>
        <a:lstStyle/>
        <a:p>
          <a:endParaRPr lang="en-US"/>
        </a:p>
      </dgm:t>
    </dgm:pt>
    <dgm:pt modelId="{DE264DF9-62CB-4DC3-8BFA-BB824D5AA503}" type="sibTrans" cxnId="{A6BDE635-2C5E-426D-AF14-8C1B4C23A9EC}">
      <dgm:prSet/>
      <dgm:spPr/>
      <dgm:t>
        <a:bodyPr/>
        <a:lstStyle/>
        <a:p>
          <a:endParaRPr lang="en-US"/>
        </a:p>
      </dgm:t>
    </dgm:pt>
    <dgm:pt modelId="{612ACA2A-FA8E-7F4C-A236-0CB22DCBA9CA}" type="pres">
      <dgm:prSet presAssocID="{FA999C53-2324-4257-8F6E-56F4BEFB9854}" presName="diagram" presStyleCnt="0">
        <dgm:presLayoutVars>
          <dgm:dir/>
          <dgm:resizeHandles val="exact"/>
        </dgm:presLayoutVars>
      </dgm:prSet>
      <dgm:spPr/>
    </dgm:pt>
    <dgm:pt modelId="{A9EC9E1C-6711-6F42-8FEA-9F21410C9F18}" type="pres">
      <dgm:prSet presAssocID="{C4D9F6C0-11B9-4992-B6C7-AFF7F1148EBB}" presName="node" presStyleLbl="node1" presStyleIdx="0" presStyleCnt="5">
        <dgm:presLayoutVars>
          <dgm:bulletEnabled val="1"/>
        </dgm:presLayoutVars>
      </dgm:prSet>
      <dgm:spPr/>
    </dgm:pt>
    <dgm:pt modelId="{1DD3FDA5-C819-B046-AF46-25F535DE1C89}" type="pres">
      <dgm:prSet presAssocID="{D53BD4F6-EB30-459A-AEDF-683A9BB206C2}" presName="sibTrans" presStyleCnt="0"/>
      <dgm:spPr/>
    </dgm:pt>
    <dgm:pt modelId="{20869663-6020-3F4C-A489-A854EB3E9FDF}" type="pres">
      <dgm:prSet presAssocID="{6E3398C8-75ED-4AB9-A973-C80E2F5FCE18}" presName="node" presStyleLbl="node1" presStyleIdx="1" presStyleCnt="5">
        <dgm:presLayoutVars>
          <dgm:bulletEnabled val="1"/>
        </dgm:presLayoutVars>
      </dgm:prSet>
      <dgm:spPr/>
    </dgm:pt>
    <dgm:pt modelId="{0D06A947-83CF-3B43-A087-440E73D0C313}" type="pres">
      <dgm:prSet presAssocID="{209264DE-A0C5-49A1-84FA-9606D4D3A6F6}" presName="sibTrans" presStyleCnt="0"/>
      <dgm:spPr/>
    </dgm:pt>
    <dgm:pt modelId="{024AC9F6-A58A-A54F-8001-35E2A6C78670}" type="pres">
      <dgm:prSet presAssocID="{44DFFF70-10F3-4487-AFB3-F34887C28474}" presName="node" presStyleLbl="node1" presStyleIdx="2" presStyleCnt="5">
        <dgm:presLayoutVars>
          <dgm:bulletEnabled val="1"/>
        </dgm:presLayoutVars>
      </dgm:prSet>
      <dgm:spPr/>
    </dgm:pt>
    <dgm:pt modelId="{E4BF47D4-F9A4-F04C-BF94-FCDA40323879}" type="pres">
      <dgm:prSet presAssocID="{AB001050-8276-46BC-BC71-C4F7C14F60DA}" presName="sibTrans" presStyleCnt="0"/>
      <dgm:spPr/>
    </dgm:pt>
    <dgm:pt modelId="{83C59351-330B-1640-B93B-925AB87F7C6E}" type="pres">
      <dgm:prSet presAssocID="{61C13D67-25A7-4EF7-A22C-BE3F03E310C1}" presName="node" presStyleLbl="node1" presStyleIdx="3" presStyleCnt="5">
        <dgm:presLayoutVars>
          <dgm:bulletEnabled val="1"/>
        </dgm:presLayoutVars>
      </dgm:prSet>
      <dgm:spPr/>
    </dgm:pt>
    <dgm:pt modelId="{7658246E-F637-5A4F-BF7E-929E7CF17894}" type="pres">
      <dgm:prSet presAssocID="{71609FAF-DAE5-4DA8-8338-6C5603483FFF}" presName="sibTrans" presStyleCnt="0"/>
      <dgm:spPr/>
    </dgm:pt>
    <dgm:pt modelId="{8E8022EE-A48F-B740-A577-4033165ED3EC}" type="pres">
      <dgm:prSet presAssocID="{9DBDC715-1EAF-4791-8C0F-0C85081BA867}" presName="node" presStyleLbl="node1" presStyleIdx="4" presStyleCnt="5">
        <dgm:presLayoutVars>
          <dgm:bulletEnabled val="1"/>
        </dgm:presLayoutVars>
      </dgm:prSet>
      <dgm:spPr/>
    </dgm:pt>
  </dgm:ptLst>
  <dgm:cxnLst>
    <dgm:cxn modelId="{E5484D1F-268B-458D-ACD0-3966F83544B2}" srcId="{FA999C53-2324-4257-8F6E-56F4BEFB9854}" destId="{6E3398C8-75ED-4AB9-A973-C80E2F5FCE18}" srcOrd="1" destOrd="0" parTransId="{DDF6B7AB-B706-49D4-A733-4E7F34978988}" sibTransId="{209264DE-A0C5-49A1-84FA-9606D4D3A6F6}"/>
    <dgm:cxn modelId="{A6BDE635-2C5E-426D-AF14-8C1B4C23A9EC}" srcId="{FA999C53-2324-4257-8F6E-56F4BEFB9854}" destId="{9DBDC715-1EAF-4791-8C0F-0C85081BA867}" srcOrd="4" destOrd="0" parTransId="{178AD955-54B3-41B0-B803-AA71E7D3D3FB}" sibTransId="{DE264DF9-62CB-4DC3-8BFA-BB824D5AA503}"/>
    <dgm:cxn modelId="{884E0846-76AD-AC4F-AB1E-9CC50AF46BA1}" type="presOf" srcId="{61C13D67-25A7-4EF7-A22C-BE3F03E310C1}" destId="{83C59351-330B-1640-B93B-925AB87F7C6E}" srcOrd="0" destOrd="0" presId="urn:microsoft.com/office/officeart/2005/8/layout/default"/>
    <dgm:cxn modelId="{355DD849-CD4B-994F-B2AE-D1DCC28D4967}" type="presOf" srcId="{9DBDC715-1EAF-4791-8C0F-0C85081BA867}" destId="{8E8022EE-A48F-B740-A577-4033165ED3EC}" srcOrd="0" destOrd="0" presId="urn:microsoft.com/office/officeart/2005/8/layout/default"/>
    <dgm:cxn modelId="{F5F29794-A5C3-41D8-80BB-88F3D4174CE6}" srcId="{FA999C53-2324-4257-8F6E-56F4BEFB9854}" destId="{61C13D67-25A7-4EF7-A22C-BE3F03E310C1}" srcOrd="3" destOrd="0" parTransId="{9A541400-28EB-4D4C-96EA-D1D0F2A3C018}" sibTransId="{71609FAF-DAE5-4DA8-8338-6C5603483FFF}"/>
    <dgm:cxn modelId="{84A52797-3F27-2848-BE97-3DE67CA0B976}" type="presOf" srcId="{6E3398C8-75ED-4AB9-A973-C80E2F5FCE18}" destId="{20869663-6020-3F4C-A489-A854EB3E9FDF}" srcOrd="0" destOrd="0" presId="urn:microsoft.com/office/officeart/2005/8/layout/default"/>
    <dgm:cxn modelId="{B106E29A-E9F7-D344-B666-5B4EF61CFCB9}" type="presOf" srcId="{C4D9F6C0-11B9-4992-B6C7-AFF7F1148EBB}" destId="{A9EC9E1C-6711-6F42-8FEA-9F21410C9F18}" srcOrd="0" destOrd="0" presId="urn:microsoft.com/office/officeart/2005/8/layout/default"/>
    <dgm:cxn modelId="{DC3029B4-F058-CF4E-903C-C51B6353112E}" type="presOf" srcId="{44DFFF70-10F3-4487-AFB3-F34887C28474}" destId="{024AC9F6-A58A-A54F-8001-35E2A6C78670}" srcOrd="0" destOrd="0" presId="urn:microsoft.com/office/officeart/2005/8/layout/default"/>
    <dgm:cxn modelId="{4C5A02BF-568A-4B46-9AF8-63B3B2B78515}" srcId="{FA999C53-2324-4257-8F6E-56F4BEFB9854}" destId="{C4D9F6C0-11B9-4992-B6C7-AFF7F1148EBB}" srcOrd="0" destOrd="0" parTransId="{D2ED5DCD-4AFB-468C-B63B-A6B71A0E6CB9}" sibTransId="{D53BD4F6-EB30-459A-AEDF-683A9BB206C2}"/>
    <dgm:cxn modelId="{2B8C6DCD-B45F-49A4-8648-546D54C379C4}" srcId="{FA999C53-2324-4257-8F6E-56F4BEFB9854}" destId="{44DFFF70-10F3-4487-AFB3-F34887C28474}" srcOrd="2" destOrd="0" parTransId="{149FA3EC-560F-4AC1-9F8E-12FFA91BD1D4}" sibTransId="{AB001050-8276-46BC-BC71-C4F7C14F60DA}"/>
    <dgm:cxn modelId="{C1F13EE4-E9B0-2845-AA40-3EDFB4E87631}" type="presOf" srcId="{FA999C53-2324-4257-8F6E-56F4BEFB9854}" destId="{612ACA2A-FA8E-7F4C-A236-0CB22DCBA9CA}" srcOrd="0" destOrd="0" presId="urn:microsoft.com/office/officeart/2005/8/layout/default"/>
    <dgm:cxn modelId="{E39E5E01-0BB5-6143-8E38-6ABDFA773336}" type="presParOf" srcId="{612ACA2A-FA8E-7F4C-A236-0CB22DCBA9CA}" destId="{A9EC9E1C-6711-6F42-8FEA-9F21410C9F18}" srcOrd="0" destOrd="0" presId="urn:microsoft.com/office/officeart/2005/8/layout/default"/>
    <dgm:cxn modelId="{79382F27-4CB2-E346-BE1B-8690C15A4B5E}" type="presParOf" srcId="{612ACA2A-FA8E-7F4C-A236-0CB22DCBA9CA}" destId="{1DD3FDA5-C819-B046-AF46-25F535DE1C89}" srcOrd="1" destOrd="0" presId="urn:microsoft.com/office/officeart/2005/8/layout/default"/>
    <dgm:cxn modelId="{93DE9E02-A76B-4747-BB0F-14F407472217}" type="presParOf" srcId="{612ACA2A-FA8E-7F4C-A236-0CB22DCBA9CA}" destId="{20869663-6020-3F4C-A489-A854EB3E9FDF}" srcOrd="2" destOrd="0" presId="urn:microsoft.com/office/officeart/2005/8/layout/default"/>
    <dgm:cxn modelId="{EAA3F5B9-27E1-1E41-A62D-C34207651C02}" type="presParOf" srcId="{612ACA2A-FA8E-7F4C-A236-0CB22DCBA9CA}" destId="{0D06A947-83CF-3B43-A087-440E73D0C313}" srcOrd="3" destOrd="0" presId="urn:microsoft.com/office/officeart/2005/8/layout/default"/>
    <dgm:cxn modelId="{B4B016D5-6909-ED40-B00E-A82E161873BC}" type="presParOf" srcId="{612ACA2A-FA8E-7F4C-A236-0CB22DCBA9CA}" destId="{024AC9F6-A58A-A54F-8001-35E2A6C78670}" srcOrd="4" destOrd="0" presId="urn:microsoft.com/office/officeart/2005/8/layout/default"/>
    <dgm:cxn modelId="{DBF1209D-4465-854B-9515-6611EFF6FA44}" type="presParOf" srcId="{612ACA2A-FA8E-7F4C-A236-0CB22DCBA9CA}" destId="{E4BF47D4-F9A4-F04C-BF94-FCDA40323879}" srcOrd="5" destOrd="0" presId="urn:microsoft.com/office/officeart/2005/8/layout/default"/>
    <dgm:cxn modelId="{AD9752CE-1085-A348-8354-0285CED71B11}" type="presParOf" srcId="{612ACA2A-FA8E-7F4C-A236-0CB22DCBA9CA}" destId="{83C59351-330B-1640-B93B-925AB87F7C6E}" srcOrd="6" destOrd="0" presId="urn:microsoft.com/office/officeart/2005/8/layout/default"/>
    <dgm:cxn modelId="{C4247CE3-5329-8249-B107-CD29D85316D6}" type="presParOf" srcId="{612ACA2A-FA8E-7F4C-A236-0CB22DCBA9CA}" destId="{7658246E-F637-5A4F-BF7E-929E7CF17894}" srcOrd="7" destOrd="0" presId="urn:microsoft.com/office/officeart/2005/8/layout/default"/>
    <dgm:cxn modelId="{8553E107-9154-1E42-9F76-EA0F95344C7D}" type="presParOf" srcId="{612ACA2A-FA8E-7F4C-A236-0CB22DCBA9CA}" destId="{8E8022EE-A48F-B740-A577-4033165ED3E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C9E1C-6711-6F42-8FEA-9F21410C9F18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“The Palestine-Israel issue has been raging for centuries!” </a:t>
          </a:r>
          <a:endParaRPr lang="en-US" sz="2600" kern="1200" dirty="0"/>
        </a:p>
      </dsp:txBody>
      <dsp:txXfrm>
        <a:off x="402550" y="1992"/>
        <a:ext cx="3034531" cy="1820718"/>
      </dsp:txXfrm>
    </dsp:sp>
    <dsp:sp modelId="{20869663-6020-3F4C-A489-A854EB3E9FDF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2">
            <a:hueOff val="-220674"/>
            <a:satOff val="1055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“Palestine was an ‘empty land’ in the nineteenth century!”</a:t>
          </a:r>
          <a:endParaRPr lang="en-US" sz="2600" kern="1200" dirty="0"/>
        </a:p>
      </dsp:txBody>
      <dsp:txXfrm>
        <a:off x="3740534" y="1992"/>
        <a:ext cx="3034531" cy="1820718"/>
      </dsp:txXfrm>
    </dsp:sp>
    <dsp:sp modelId="{024AC9F6-A58A-A54F-8001-35E2A6C78670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“Zionism is just another word for Judaism!”</a:t>
          </a:r>
          <a:endParaRPr lang="en-US" sz="2600" kern="1200" dirty="0"/>
        </a:p>
      </dsp:txBody>
      <dsp:txXfrm>
        <a:off x="7078518" y="1992"/>
        <a:ext cx="3034531" cy="1820718"/>
      </dsp:txXfrm>
    </dsp:sp>
    <dsp:sp modelId="{83C59351-330B-1640-B93B-925AB87F7C6E}">
      <dsp:nvSpPr>
        <dsp:cNvPr id="0" name=""/>
        <dsp:cNvSpPr/>
      </dsp:nvSpPr>
      <dsp:spPr>
        <a:xfrm>
          <a:off x="2071542" y="2126164"/>
          <a:ext cx="3034531" cy="1820718"/>
        </a:xfrm>
        <a:prstGeom prst="rect">
          <a:avLst/>
        </a:prstGeom>
        <a:solidFill>
          <a:schemeClr val="accent2">
            <a:hueOff val="-662022"/>
            <a:satOff val="3164"/>
            <a:lumOff val="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“The Palestine-Israel issue is all about religion!”</a:t>
          </a:r>
          <a:endParaRPr lang="en-US" sz="2600" kern="1200" dirty="0"/>
        </a:p>
      </dsp:txBody>
      <dsp:txXfrm>
        <a:off x="2071542" y="2126164"/>
        <a:ext cx="3034531" cy="1820718"/>
      </dsp:txXfrm>
    </dsp:sp>
    <dsp:sp modelId="{8E8022EE-A48F-B740-A577-4033165ED3EC}">
      <dsp:nvSpPr>
        <dsp:cNvPr id="0" name=""/>
        <dsp:cNvSpPr/>
      </dsp:nvSpPr>
      <dsp:spPr>
        <a:xfrm>
          <a:off x="5409526" y="2126164"/>
          <a:ext cx="3034531" cy="1820718"/>
        </a:xfrm>
        <a:prstGeom prst="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“The Palestine-Israel issue is unique… you can’t compare it with anything else!”</a:t>
          </a:r>
          <a:endParaRPr lang="en-US" sz="2600" kern="1200" dirty="0"/>
        </a:p>
      </dsp:txBody>
      <dsp:txXfrm>
        <a:off x="5409526" y="2126164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37FFD-38BA-3C47-AEC6-AFCD80E47CC2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F0832-68F6-3C4E-BAD4-372725882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76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722B-5B5C-8C48-B474-FF1CEA9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75869-DD2A-054F-878D-03E9F12C2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FED32-8DA2-6A4F-8D5A-7560B049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9EB80-2A77-1049-BC51-3CF4CE10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E584F-72D8-B542-A9F4-EC6E6500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8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C411-C193-F943-AFA0-F9F5A773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033F7-0F00-F84E-958A-4421DCFDB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4E73B-C56C-2342-A37D-69EB6447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3DB17-7292-B14A-BC85-D4059F1A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510A9-8C4F-4D47-B833-53329DE4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B8EE5-023F-EA46-854D-C086AC8B3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5F72F-3A78-D84A-AB78-53C5BD40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458A3-66B6-354F-837F-8B5AA8C5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FC954-5F16-5340-BE24-974711FD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C69D8-5665-5648-BF50-FBF5C1A5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22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AD70-5759-2142-96BC-A75D160B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F7D54-8F8B-1247-A934-AA782F117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6E676-4A16-B846-8D6F-2EB6CB58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12B0A-1710-764A-83EE-EE40742E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A2DA0-C91C-9943-B467-51704DA0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86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BEFD-844D-D041-816A-E75563A2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E4DB9-6E60-5D48-A47E-B7DEE12A7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01A07-3015-E24F-B184-BC4B595C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6A095-4DB3-1E44-B77B-680F9F47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DD60C-E0D8-2348-B168-A1868A39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50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DF7E-84F1-584C-988B-133568E7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FDBC-C90C-2340-9293-DB4C0152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8A6AD-287F-344B-84D8-6B6FA9413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67B8E-94FF-F24F-B7B8-6569EE84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2E679-6006-EA4E-85EE-A728DA6B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235BD-F883-314D-922B-D8AB5E87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09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7881-C843-AD4B-86C7-B8A2A236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1433C-90DF-5A43-9E55-A0154A8C2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B0D58-0B77-1341-9E02-413DA2319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5E46B-F33A-A645-AC41-0F886465D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55848-D13F-A942-BEE5-29ABF5ACA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65E01-C0B1-FB45-9256-5DDFF85E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ECF71-9853-0644-8327-B18E5FAA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E7302-7183-3440-A973-86A75C8E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8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E2B2-7EB9-634B-9E5C-D4FB073F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39599-5669-0B46-BAD0-4CD9067A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47848-57B0-B841-88D3-8C1E5C27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54C79-C784-8A41-8B33-13E7778A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0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36B9F-1A9D-1B47-865C-4B822C58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1F678-D983-5B46-93C2-3AE4DD0F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03B2B-A894-0A44-8350-5A8256CA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4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1EE7-5D32-E24A-AF13-4365604D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FB4E0-D58C-FE42-A34A-B4C7A3861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74E46-9B28-0D4F-8E39-98BC7C1E0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2F1DD-0C04-C442-96C6-9FE9B590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7BDF2-37EE-354C-8814-D3FC097B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1D021-0B38-1043-A3B1-ADC3A185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28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E7E5-9D98-4D4B-A4D2-0929AEF1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61B2F-DACC-934D-8079-B48938737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47936-95E0-D240-9211-5A0C15A8B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E9981-8E28-FD40-B958-1A9AA7D0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DF4-EBD5-9B44-AFC5-7EE0F953AA9B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1F8B4-BCB0-FB46-BC0E-8992B93A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9D011-7FA6-F24A-B9C3-48ED01DA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2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8F326-F7D8-A345-BB29-C94B96AC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C65C5-A537-E24B-A465-429644EC9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169CF-15D5-DF45-9214-01A85B623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15DF4-EBD5-9B44-AFC5-7EE0F953AA9B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6ADB-101F-B44E-BC4E-6BBC46139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71DF1-9254-BB4A-947C-0A0AF5725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A467-65C8-4D4B-8FA6-9B98F4D50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6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palestine-studies.org/sites/default/files/u198/Abusaada_6.jpe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Bmm_We6xDU?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palestine-studies.org/sites/default/files/u198/Abusaada_6.jpe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www.palestine-studies.org/sites/default/files/u198/Abusaada_6.jpeg" TargetMode="Externa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www.arabnews.com/sites/default/files/styles/n_670_395/public/main-image/2018/09/13/1310741-19946434.jpg?itok=GR1xaJw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https://www.alhaq.org/cached_uploads/fit/650/315/2021/05/15/nakba-1621090714.jpe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628B2-1243-784D-A0C5-2040C5C5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1583"/>
            <a:ext cx="4182703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dirty="0"/>
              <a:t>Was Palestine an ‘empty land’ in the nineteenth century?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19C97-5FC2-C541-93C2-8DB22B5EC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dirty="0"/>
              <a:t>Lesson 1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A picture containing text, wall, people, group&#10;&#10;Description automatically generated">
            <a:extLst>
              <a:ext uri="{FF2B5EF4-FFF2-40B4-BE49-F238E27FC236}">
                <a16:creationId xmlns:a16="http://schemas.microsoft.com/office/drawing/2014/main" id="{46E26B9C-8007-5F44-99BE-8A77B0785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4" r="8263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1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0B0FF-C97A-684E-B440-409ABA77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36" y="4570996"/>
            <a:ext cx="3344528" cy="1703830"/>
          </a:xfrm>
        </p:spPr>
        <p:txBody>
          <a:bodyPr anchor="ctr">
            <a:normAutofit/>
          </a:bodyPr>
          <a:lstStyle/>
          <a:p>
            <a:pPr algn="ctr"/>
            <a:r>
              <a:rPr lang="en-GB" sz="4800" dirty="0"/>
              <a:t>The ‘empty land’ myth</a:t>
            </a:r>
          </a:p>
        </p:txBody>
      </p:sp>
      <p:pic>
        <p:nvPicPr>
          <p:cNvPr id="1026" name="Picture 2" descr="Empty Land High Res Stock Images | Shutterstock">
            <a:extLst>
              <a:ext uri="{FF2B5EF4-FFF2-40B4-BE49-F238E27FC236}">
                <a16:creationId xmlns:a16="http://schemas.microsoft.com/office/drawing/2014/main" id="{CEA2A99B-78CB-7647-856F-5E3741D68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r="30623" b="2"/>
          <a:stretch/>
        </p:blipFill>
        <p:spPr bwMode="auto"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rren Soil High Res Stock Images | Shutterstock">
            <a:extLst>
              <a:ext uri="{FF2B5EF4-FFF2-40B4-BE49-F238E27FC236}">
                <a16:creationId xmlns:a16="http://schemas.microsoft.com/office/drawing/2014/main" id="{A6B6A927-3F51-4344-9CFE-955B6BA1D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13842" b="2"/>
          <a:stretch/>
        </p:blipFill>
        <p:spPr bwMode="auto"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ertile Soil HD Stock Images | Shutterstock">
            <a:extLst>
              <a:ext uri="{FF2B5EF4-FFF2-40B4-BE49-F238E27FC236}">
                <a16:creationId xmlns:a16="http://schemas.microsoft.com/office/drawing/2014/main" id="{1F42E38F-9F72-C847-AB86-FA738E70A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r="2234" b="2"/>
          <a:stretch/>
        </p:blipFill>
        <p:spPr bwMode="auto"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99A7F-C24D-E747-AE31-FF4016976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82" y="4165909"/>
            <a:ext cx="7534158" cy="1703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What do you imagine an ‘empty land’ to look like?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C72001C-F832-AA43-BCA9-A488C79FFF54}"/>
              </a:ext>
            </a:extLst>
          </p:cNvPr>
          <p:cNvSpPr txBox="1">
            <a:spLocks/>
          </p:cNvSpPr>
          <p:nvPr/>
        </p:nvSpPr>
        <p:spPr>
          <a:xfrm>
            <a:off x="4449459" y="5017824"/>
            <a:ext cx="7534158" cy="1703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We are going to consider whether or not Palestine was an ‘empty land’ in the nineteenth century</a:t>
            </a:r>
          </a:p>
        </p:txBody>
      </p:sp>
    </p:spTree>
    <p:extLst>
      <p:ext uri="{BB962C8B-B14F-4D97-AF65-F5344CB8AC3E}">
        <p14:creationId xmlns:p14="http://schemas.microsoft.com/office/powerpoint/2010/main" val="416220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BF692-C458-D44E-9C38-3E851AE2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/>
              <a:t>1800s Palestine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2729D-A86A-7941-8ED8-844C90C4A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897"/>
            <a:ext cx="7995557" cy="4136199"/>
          </a:xfrm>
        </p:spPr>
        <p:txBody>
          <a:bodyPr numCol="1">
            <a:noAutofit/>
          </a:bodyPr>
          <a:lstStyle/>
          <a:p>
            <a:r>
              <a:rPr lang="en-GB" b="1" dirty="0"/>
              <a:t>Significant modernisation </a:t>
            </a:r>
            <a:r>
              <a:rPr lang="en-GB" dirty="0"/>
              <a:t>occurred</a:t>
            </a:r>
          </a:p>
          <a:p>
            <a:r>
              <a:rPr lang="en-GB" dirty="0"/>
              <a:t>There was a </a:t>
            </a:r>
            <a:r>
              <a:rPr lang="en-GB" b="1" dirty="0"/>
              <a:t>booming agricultural industry </a:t>
            </a:r>
            <a:r>
              <a:rPr lang="en-GB" dirty="0"/>
              <a:t>of olive oil, citrus fruits (</a:t>
            </a:r>
            <a:r>
              <a:rPr lang="en-GB" dirty="0" err="1"/>
              <a:t>eg.</a:t>
            </a:r>
            <a:r>
              <a:rPr lang="en-GB" dirty="0"/>
              <a:t> oranges from </a:t>
            </a:r>
            <a:r>
              <a:rPr lang="en-GB" dirty="0">
                <a:solidFill>
                  <a:srgbClr val="FD5500"/>
                </a:solidFill>
              </a:rPr>
              <a:t>Jaffa</a:t>
            </a:r>
            <a:r>
              <a:rPr lang="en-GB" dirty="0"/>
              <a:t>), sugar cane, sesame seed, apples and grapes</a:t>
            </a:r>
          </a:p>
          <a:p>
            <a:r>
              <a:rPr lang="en-GB" dirty="0"/>
              <a:t>Cotton was also produced, at first for candlewicks and then for the European textiles trade</a:t>
            </a:r>
          </a:p>
          <a:p>
            <a:r>
              <a:rPr lang="en-GB" dirty="0"/>
              <a:t>A coastal network of ports and towns had </a:t>
            </a:r>
            <a:r>
              <a:rPr lang="en-GB" b="1" dirty="0"/>
              <a:t>thriving trade connections </a:t>
            </a:r>
            <a:r>
              <a:rPr lang="en-GB" dirty="0"/>
              <a:t>with Europe</a:t>
            </a:r>
          </a:p>
          <a:p>
            <a:r>
              <a:rPr lang="en-GB" dirty="0"/>
              <a:t>There were </a:t>
            </a:r>
            <a:r>
              <a:rPr lang="en-GB" b="1" dirty="0"/>
              <a:t>vibrant urban centres </a:t>
            </a:r>
            <a:r>
              <a:rPr lang="en-GB" dirty="0"/>
              <a:t>in Haifa, Tiberias and Acre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6" descr="You&amp;#39;ve Probably Been Eating Jaffa Cakes The Wrong Way Up - LADbible">
            <a:extLst>
              <a:ext uri="{FF2B5EF4-FFF2-40B4-BE49-F238E27FC236}">
                <a16:creationId xmlns:a16="http://schemas.microsoft.com/office/drawing/2014/main" id="{9D522CD5-226D-C045-B583-CC339CAF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398" y="4566520"/>
            <a:ext cx="2943505" cy="165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ower&amp;quot; Jaffa Oranges | The Palestine Poster Project Archives">
            <a:extLst>
              <a:ext uri="{FF2B5EF4-FFF2-40B4-BE49-F238E27FC236}">
                <a16:creationId xmlns:a16="http://schemas.microsoft.com/office/drawing/2014/main" id="{A466A85C-FBBF-FE41-91E4-0FB85F003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4365" y="2113845"/>
            <a:ext cx="2734542" cy="21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37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BF692-C458-D44E-9C38-3E851AE2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5400" dirty="0"/>
              <a:t>Guess the number!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2729D-A86A-7941-8ED8-844C90C4A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926545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How many oranges were exported from Palestine between 1885 and 1895?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6146" name="Picture 2" descr="Tower&amp;quot; Jaffa Oranges | The Palestine Poster Project Archives">
            <a:extLst>
              <a:ext uri="{FF2B5EF4-FFF2-40B4-BE49-F238E27FC236}">
                <a16:creationId xmlns:a16="http://schemas.microsoft.com/office/drawing/2014/main" id="{12518D11-6C0D-0C42-AC04-DCF41A167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08" y="693401"/>
            <a:ext cx="6903720" cy="54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1EB811-E9BA-9C47-89BE-B98C41C0102C}"/>
              </a:ext>
            </a:extLst>
          </p:cNvPr>
          <p:cNvSpPr/>
          <p:nvPr/>
        </p:nvSpPr>
        <p:spPr>
          <a:xfrm>
            <a:off x="614172" y="4466751"/>
            <a:ext cx="3672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D5500"/>
                </a:solidFill>
              </a:rPr>
              <a:t>105 million!</a:t>
            </a:r>
          </a:p>
          <a:p>
            <a:pPr algn="ctr"/>
            <a:r>
              <a:rPr lang="en-GB" sz="2400" dirty="0">
                <a:solidFill>
                  <a:srgbClr val="FD5500"/>
                </a:solidFill>
              </a:rPr>
              <a:t>That’s enough for every person in Canada to have a glass of orange juice today</a:t>
            </a:r>
          </a:p>
        </p:txBody>
      </p:sp>
    </p:spTree>
    <p:extLst>
      <p:ext uri="{BB962C8B-B14F-4D97-AF65-F5344CB8AC3E}">
        <p14:creationId xmlns:p14="http://schemas.microsoft.com/office/powerpoint/2010/main" val="168958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BF692-C458-D44E-9C38-3E851AE2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5400" dirty="0"/>
              <a:t>Guess the number!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2729D-A86A-7941-8ED8-844C90C4A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525264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How many litres of olive oil were exported from Palestine between 1885 and 1895?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1026" name="Picture 2" descr="A New Model for Palestinian Development - Al-Shabaka">
            <a:extLst>
              <a:ext uri="{FF2B5EF4-FFF2-40B4-BE49-F238E27FC236}">
                <a16:creationId xmlns:a16="http://schemas.microsoft.com/office/drawing/2014/main" id="{F3FDA23F-926D-B94D-A200-6E31237F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8264" y="639520"/>
            <a:ext cx="469933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A65BE7-86E7-8F40-A96B-6CAD00F1BA07}"/>
              </a:ext>
            </a:extLst>
          </p:cNvPr>
          <p:cNvSpPr/>
          <p:nvPr/>
        </p:nvSpPr>
        <p:spPr>
          <a:xfrm>
            <a:off x="643278" y="4271717"/>
            <a:ext cx="4525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</a:rPr>
              <a:t>7 million!</a:t>
            </a:r>
          </a:p>
          <a:p>
            <a:pPr algn="ctr"/>
            <a:r>
              <a:rPr lang="en-GB" sz="2800" dirty="0">
                <a:solidFill>
                  <a:schemeClr val="accent2"/>
                </a:solidFill>
              </a:rPr>
              <a:t>That’s enough to last every person in the UK for 4 months</a:t>
            </a:r>
          </a:p>
        </p:txBody>
      </p:sp>
    </p:spTree>
    <p:extLst>
      <p:ext uri="{BB962C8B-B14F-4D97-AF65-F5344CB8AC3E}">
        <p14:creationId xmlns:p14="http://schemas.microsoft.com/office/powerpoint/2010/main" val="140942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499902A-98FB-4524-A6B9-54E375571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395E4-5200-B045-9A3C-5D8CD4BF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447" y="858112"/>
            <a:ext cx="3754208" cy="5400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Life in nineteenth century Palestine</a:t>
            </a: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Watch the first 1 min 25 secs of this video</a:t>
            </a:r>
          </a:p>
        </p:txBody>
      </p:sp>
      <p:pic>
        <p:nvPicPr>
          <p:cNvPr id="4" name="Online Media 3" descr="Jerusalem in 1896 | Jews, Muslims, Christians living under the Ottomans">
            <a:hlinkClick r:id="" action="ppaction://media"/>
            <a:extLst>
              <a:ext uri="{FF2B5EF4-FFF2-40B4-BE49-F238E27FC236}">
                <a16:creationId xmlns:a16="http://schemas.microsoft.com/office/drawing/2014/main" id="{E02043B3-E495-584E-8F7B-F3183DB8445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2986" y="630692"/>
            <a:ext cx="7462147" cy="55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88FF7-BF41-0D42-9C6D-569E59F4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6" y="365125"/>
            <a:ext cx="11952950" cy="1325563"/>
          </a:xfrm>
        </p:spPr>
        <p:txBody>
          <a:bodyPr>
            <a:noAutofit/>
          </a:bodyPr>
          <a:lstStyle/>
          <a:p>
            <a:r>
              <a:rPr lang="en-GB" sz="3600" dirty="0"/>
              <a:t>1c. What was life like in nineteenth century Palestine?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CCB72-8741-734B-9FAD-41BDE4D5F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2055813"/>
            <a:ext cx="11355324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Use the textbook to make a spider diagram of life in nineteenth century Palestine: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2019C-57A2-8143-A89C-074E0FE7D4AD}"/>
              </a:ext>
            </a:extLst>
          </p:cNvPr>
          <p:cNvSpPr txBox="1"/>
          <p:nvPr/>
        </p:nvSpPr>
        <p:spPr>
          <a:xfrm>
            <a:off x="4292570" y="3183095"/>
            <a:ext cx="3603811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2"/>
                </a:solidFill>
                <a:latin typeface="Courier" pitchFamily="2" charset="0"/>
              </a:rPr>
              <a:t>Life in nineteenth century Palestine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8C4D6-1EF0-7047-B5D7-A875B85D8E21}"/>
              </a:ext>
            </a:extLst>
          </p:cNvPr>
          <p:cNvSpPr txBox="1"/>
          <p:nvPr/>
        </p:nvSpPr>
        <p:spPr>
          <a:xfrm>
            <a:off x="504444" y="3731763"/>
            <a:ext cx="275895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Courier" pitchFamily="2" charset="0"/>
              </a:rPr>
              <a:t>Economic aspects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0EDB46-088D-6240-BA91-C340E2D07250}"/>
              </a:ext>
            </a:extLst>
          </p:cNvPr>
          <p:cNvCxnSpPr>
            <a:cxnSpLocks/>
          </p:cNvCxnSpPr>
          <p:nvPr/>
        </p:nvCxnSpPr>
        <p:spPr>
          <a:xfrm flipH="1">
            <a:off x="2844731" y="3826871"/>
            <a:ext cx="1166520" cy="92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C2A195C-FEC8-EB4B-A06F-5D6155F31827}"/>
              </a:ext>
            </a:extLst>
          </p:cNvPr>
          <p:cNvSpPr txBox="1"/>
          <p:nvPr/>
        </p:nvSpPr>
        <p:spPr>
          <a:xfrm>
            <a:off x="9081974" y="4201905"/>
            <a:ext cx="171009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Courier" pitchFamily="2" charset="0"/>
              </a:rPr>
              <a:t>Social aspects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4FDD4C-76C9-0A4E-AA68-2017D7349395}"/>
              </a:ext>
            </a:extLst>
          </p:cNvPr>
          <p:cNvCxnSpPr>
            <a:cxnSpLocks/>
          </p:cNvCxnSpPr>
          <p:nvPr/>
        </p:nvCxnSpPr>
        <p:spPr>
          <a:xfrm>
            <a:off x="8032260" y="3776948"/>
            <a:ext cx="1173733" cy="714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CAF1C29-8BAB-4C4E-B363-5262B7BE5C81}"/>
              </a:ext>
            </a:extLst>
          </p:cNvPr>
          <p:cNvCxnSpPr>
            <a:cxnSpLocks/>
          </p:cNvCxnSpPr>
          <p:nvPr/>
        </p:nvCxnSpPr>
        <p:spPr>
          <a:xfrm flipH="1">
            <a:off x="5672380" y="4164042"/>
            <a:ext cx="201610" cy="118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470422B-3B1B-904A-B419-3F4F8E146A14}"/>
              </a:ext>
            </a:extLst>
          </p:cNvPr>
          <p:cNvSpPr txBox="1"/>
          <p:nvPr/>
        </p:nvSpPr>
        <p:spPr>
          <a:xfrm>
            <a:off x="4715636" y="5398053"/>
            <a:ext cx="19134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Courier" pitchFamily="2" charset="0"/>
              </a:rPr>
              <a:t>Political aspects</a:t>
            </a:r>
          </a:p>
        </p:txBody>
      </p:sp>
    </p:spTree>
    <p:extLst>
      <p:ext uri="{BB962C8B-B14F-4D97-AF65-F5344CB8AC3E}">
        <p14:creationId xmlns:p14="http://schemas.microsoft.com/office/powerpoint/2010/main" val="39497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6D7993FA-482D-40A2-BD7B-EBB6AE1CA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DC1F7-9F0B-E84D-94B6-2AC61C87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686" y="643467"/>
            <a:ext cx="365455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</a:t>
            </a: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3AE8634F-51AB-499B-BC73-009FB463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84987" cy="6858000"/>
          </a:xfrm>
          <a:custGeom>
            <a:avLst/>
            <a:gdLst>
              <a:gd name="connsiteX0" fmla="*/ 0 w 7384987"/>
              <a:gd name="connsiteY0" fmla="*/ 0 h 6858000"/>
              <a:gd name="connsiteX1" fmla="*/ 7366172 w 7384987"/>
              <a:gd name="connsiteY1" fmla="*/ 0 h 6858000"/>
              <a:gd name="connsiteX2" fmla="*/ 7359733 w 7384987"/>
              <a:gd name="connsiteY2" fmla="*/ 160754 h 6858000"/>
              <a:gd name="connsiteX3" fmla="*/ 7363789 w 7384987"/>
              <a:gd name="connsiteY3" fmla="*/ 350870 h 6858000"/>
              <a:gd name="connsiteX4" fmla="*/ 7364804 w 7384987"/>
              <a:gd name="connsiteY4" fmla="*/ 738248 h 6858000"/>
              <a:gd name="connsiteX5" fmla="*/ 7363917 w 7384987"/>
              <a:gd name="connsiteY5" fmla="*/ 1051329 h 6858000"/>
              <a:gd name="connsiteX6" fmla="*/ 7369069 w 7384987"/>
              <a:gd name="connsiteY6" fmla="*/ 1216617 h 6858000"/>
              <a:gd name="connsiteX7" fmla="*/ 7370433 w 7384987"/>
              <a:gd name="connsiteY7" fmla="*/ 1216617 h 6858000"/>
              <a:gd name="connsiteX8" fmla="*/ 7370810 w 7384987"/>
              <a:gd name="connsiteY8" fmla="*/ 1241159 h 6858000"/>
              <a:gd name="connsiteX9" fmla="*/ 7368946 w 7384987"/>
              <a:gd name="connsiteY9" fmla="*/ 1298998 h 6858000"/>
              <a:gd name="connsiteX10" fmla="*/ 7368583 w 7384987"/>
              <a:gd name="connsiteY10" fmla="*/ 1314450 h 6858000"/>
              <a:gd name="connsiteX11" fmla="*/ 7368448 w 7384987"/>
              <a:gd name="connsiteY11" fmla="*/ 1314450 h 6858000"/>
              <a:gd name="connsiteX12" fmla="*/ 7364030 w 7384987"/>
              <a:gd name="connsiteY12" fmla="*/ 1451529 h 6858000"/>
              <a:gd name="connsiteX13" fmla="*/ 7372921 w 7384987"/>
              <a:gd name="connsiteY13" fmla="*/ 1777349 h 6858000"/>
              <a:gd name="connsiteX14" fmla="*/ 7360218 w 7384987"/>
              <a:gd name="connsiteY14" fmla="*/ 2237181 h 6858000"/>
              <a:gd name="connsiteX15" fmla="*/ 7363394 w 7384987"/>
              <a:gd name="connsiteY15" fmla="*/ 2901271 h 6858000"/>
              <a:gd name="connsiteX16" fmla="*/ 7384987 w 7384987"/>
              <a:gd name="connsiteY16" fmla="*/ 3385366 h 6858000"/>
              <a:gd name="connsiteX17" fmla="*/ 7362505 w 7384987"/>
              <a:gd name="connsiteY17" fmla="*/ 3749928 h 6858000"/>
              <a:gd name="connsiteX18" fmla="*/ 7361488 w 7384987"/>
              <a:gd name="connsiteY18" fmla="*/ 4167080 h 6858000"/>
              <a:gd name="connsiteX19" fmla="*/ 7366315 w 7384987"/>
              <a:gd name="connsiteY19" fmla="*/ 4538757 h 6858000"/>
              <a:gd name="connsiteX20" fmla="*/ 7373684 w 7384987"/>
              <a:gd name="connsiteY20" fmla="*/ 4950193 h 6858000"/>
              <a:gd name="connsiteX21" fmla="*/ 7356280 w 7384987"/>
              <a:gd name="connsiteY21" fmla="*/ 5366074 h 6858000"/>
              <a:gd name="connsiteX22" fmla="*/ 7356280 w 7384987"/>
              <a:gd name="connsiteY22" fmla="*/ 5739911 h 6858000"/>
              <a:gd name="connsiteX23" fmla="*/ 7376478 w 7384987"/>
              <a:gd name="connsiteY23" fmla="*/ 6321306 h 6858000"/>
              <a:gd name="connsiteX24" fmla="*/ 7367793 w 7384987"/>
              <a:gd name="connsiteY24" fmla="*/ 6858000 h 6858000"/>
              <a:gd name="connsiteX25" fmla="*/ 0 w 7384987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84987" h="6858000">
                <a:moveTo>
                  <a:pt x="0" y="0"/>
                </a:moveTo>
                <a:lnTo>
                  <a:pt x="7366172" y="0"/>
                </a:lnTo>
                <a:lnTo>
                  <a:pt x="7359733" y="160754"/>
                </a:lnTo>
                <a:cubicBezTo>
                  <a:pt x="7359139" y="224139"/>
                  <a:pt x="7360491" y="287545"/>
                  <a:pt x="7363789" y="350870"/>
                </a:cubicBezTo>
                <a:cubicBezTo>
                  <a:pt x="7372315" y="479826"/>
                  <a:pt x="7372646" y="609245"/>
                  <a:pt x="7364804" y="738248"/>
                </a:cubicBezTo>
                <a:cubicBezTo>
                  <a:pt x="7358232" y="842483"/>
                  <a:pt x="7357929" y="947053"/>
                  <a:pt x="7363917" y="1051329"/>
                </a:cubicBezTo>
                <a:lnTo>
                  <a:pt x="7369069" y="1216617"/>
                </a:lnTo>
                <a:lnTo>
                  <a:pt x="7370433" y="1216617"/>
                </a:lnTo>
                <a:lnTo>
                  <a:pt x="7370810" y="1241159"/>
                </a:lnTo>
                <a:lnTo>
                  <a:pt x="7368946" y="1298998"/>
                </a:lnTo>
                <a:lnTo>
                  <a:pt x="7368583" y="1314450"/>
                </a:lnTo>
                <a:lnTo>
                  <a:pt x="7368448" y="1314450"/>
                </a:lnTo>
                <a:lnTo>
                  <a:pt x="7364030" y="1451529"/>
                </a:lnTo>
                <a:cubicBezTo>
                  <a:pt x="7358313" y="1560263"/>
                  <a:pt x="7366950" y="1668870"/>
                  <a:pt x="7372921" y="1777349"/>
                </a:cubicBezTo>
                <a:cubicBezTo>
                  <a:pt x="7381432" y="1931051"/>
                  <a:pt x="7371270" y="2084116"/>
                  <a:pt x="7360218" y="2237181"/>
                </a:cubicBezTo>
                <a:cubicBezTo>
                  <a:pt x="7344975" y="2458587"/>
                  <a:pt x="7353486" y="2679992"/>
                  <a:pt x="7363394" y="2901271"/>
                </a:cubicBezTo>
                <a:cubicBezTo>
                  <a:pt x="7370635" y="3062594"/>
                  <a:pt x="7383210" y="3223789"/>
                  <a:pt x="7384987" y="3385366"/>
                </a:cubicBezTo>
                <a:cubicBezTo>
                  <a:pt x="7385051" y="3507234"/>
                  <a:pt x="7377544" y="3628988"/>
                  <a:pt x="7362505" y="3749928"/>
                </a:cubicBezTo>
                <a:cubicBezTo>
                  <a:pt x="7346880" y="3888895"/>
                  <a:pt x="7353613" y="4027988"/>
                  <a:pt x="7361488" y="4167080"/>
                </a:cubicBezTo>
                <a:cubicBezTo>
                  <a:pt x="7368348" y="4290930"/>
                  <a:pt x="7368729" y="4414907"/>
                  <a:pt x="7366315" y="4538757"/>
                </a:cubicBezTo>
                <a:cubicBezTo>
                  <a:pt x="7363648" y="4676072"/>
                  <a:pt x="7364283" y="4813259"/>
                  <a:pt x="7373684" y="4950193"/>
                </a:cubicBezTo>
                <a:cubicBezTo>
                  <a:pt x="7384416" y="5089018"/>
                  <a:pt x="7378574" y="5228633"/>
                  <a:pt x="7356280" y="5366074"/>
                </a:cubicBezTo>
                <a:cubicBezTo>
                  <a:pt x="7335448" y="5490178"/>
                  <a:pt x="7341165" y="5615552"/>
                  <a:pt x="7356280" y="5739911"/>
                </a:cubicBezTo>
                <a:cubicBezTo>
                  <a:pt x="7379526" y="5933243"/>
                  <a:pt x="7379526" y="6127211"/>
                  <a:pt x="7376478" y="6321306"/>
                </a:cubicBezTo>
                <a:lnTo>
                  <a:pt x="736779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3F218E-D335-6546-BDA4-3399103881A4}"/>
              </a:ext>
            </a:extLst>
          </p:cNvPr>
          <p:cNvSpPr txBox="1">
            <a:spLocks/>
          </p:cNvSpPr>
          <p:nvPr/>
        </p:nvSpPr>
        <p:spPr>
          <a:xfrm>
            <a:off x="798418" y="643467"/>
            <a:ext cx="5788152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chemeClr val="bg1"/>
                </a:solidFill>
              </a:rPr>
              <a:t>“Palestine was an ‘empty land’ in the nineteenth century”</a:t>
            </a:r>
          </a:p>
          <a:p>
            <a:pPr marL="0" indent="0" algn="ctr">
              <a:buNone/>
            </a:pPr>
            <a:endParaRPr lang="en-US" sz="3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chemeClr val="bg1"/>
                </a:solidFill>
              </a:rPr>
              <a:t>How far do you agree with this statement? 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chemeClr val="bg1"/>
                </a:solidFill>
              </a:rPr>
              <a:t>Remember to justify and contextualize your answer. </a:t>
            </a:r>
          </a:p>
        </p:txBody>
      </p:sp>
    </p:spTree>
    <p:extLst>
      <p:ext uri="{BB962C8B-B14F-4D97-AF65-F5344CB8AC3E}">
        <p14:creationId xmlns:p14="http://schemas.microsoft.com/office/powerpoint/2010/main" val="228316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F9A71-4439-7146-917C-ABA2B73C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34" y="285943"/>
            <a:ext cx="6986015" cy="1776484"/>
          </a:xfrm>
        </p:spPr>
        <p:txBody>
          <a:bodyPr anchor="b">
            <a:normAutofit/>
          </a:bodyPr>
          <a:lstStyle/>
          <a:p>
            <a:r>
              <a:rPr lang="en-GB" sz="5400" dirty="0"/>
              <a:t>Plenary activity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52549-7CEC-1042-B9FD-94DDE8B83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08" y="2797558"/>
            <a:ext cx="4343400" cy="3672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Write down two things you have learnt about life in nineteenth century Palestine today</a:t>
            </a:r>
          </a:p>
          <a:p>
            <a:pPr marL="742950" indent="-742950">
              <a:buAutoNum type="arabicPeriod"/>
            </a:pPr>
            <a:endParaRPr lang="en-US" sz="3600" dirty="0">
              <a:latin typeface="+mj-lt"/>
            </a:endParaRPr>
          </a:p>
        </p:txBody>
      </p:sp>
      <p:pic>
        <p:nvPicPr>
          <p:cNvPr id="10" name="Picture 1" descr="A picture containing text, wall, people, group&#10;&#10;Description automatically generated">
            <a:extLst>
              <a:ext uri="{FF2B5EF4-FFF2-40B4-BE49-F238E27FC236}">
                <a16:creationId xmlns:a16="http://schemas.microsoft.com/office/drawing/2014/main" id="{1B538027-D01C-4244-BC02-84AA72FC0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4" r="8263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C4889-5CD9-464F-943F-1C44D016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Learning objectives</a:t>
            </a:r>
          </a:p>
        </p:txBody>
      </p:sp>
      <p:pic>
        <p:nvPicPr>
          <p:cNvPr id="7" name="Picture 2" descr="Palestine (region) - Wikipedia">
            <a:extLst>
              <a:ext uri="{FF2B5EF4-FFF2-40B4-BE49-F238E27FC236}">
                <a16:creationId xmlns:a16="http://schemas.microsoft.com/office/drawing/2014/main" id="{F1C9D77B-5E9F-4C4A-9F46-55F9059BC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9" b="24567"/>
          <a:stretch/>
        </p:blipFill>
        <p:spPr bwMode="auto">
          <a:xfrm>
            <a:off x="672156" y="3110557"/>
            <a:ext cx="3427582" cy="3556869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 descr="A picture containing text, wall, people, group&#10;&#10;Description automatically generated">
            <a:extLst>
              <a:ext uri="{FF2B5EF4-FFF2-40B4-BE49-F238E27FC236}">
                <a16:creationId xmlns:a16="http://schemas.microsoft.com/office/drawing/2014/main" id="{CD25C396-E848-EB4E-8438-F3DF54BDB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8" r="3" b="3"/>
          <a:stretch>
            <a:fillRect/>
          </a:stretch>
        </p:blipFill>
        <p:spPr bwMode="auto">
          <a:xfrm>
            <a:off x="287094" y="329184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85DF9-EF27-9548-9F03-BD1237F6A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927805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 pitchFamily="34" charset="0"/>
              </a:rPr>
              <a:t>By the end of this lesson, you should be able to:</a:t>
            </a:r>
          </a:p>
          <a:p>
            <a:pPr lvl="1"/>
            <a:r>
              <a:rPr lang="en-GB" sz="2800" dirty="0"/>
              <a:t>Define Palestine-Israel and locate it on a map</a:t>
            </a:r>
          </a:p>
          <a:p>
            <a:pPr lvl="1"/>
            <a:r>
              <a:rPr lang="en-GB" sz="2800" dirty="0"/>
              <a:t>Describe what life was like in Palestine in the nineteenth century</a:t>
            </a:r>
          </a:p>
          <a:p>
            <a:pPr lvl="1"/>
            <a:r>
              <a:rPr lang="en-GB" sz="2800" dirty="0"/>
              <a:t>Assess the statement that Palestine was an ‘empty land’ in the nineteenth century</a:t>
            </a:r>
          </a:p>
          <a:p>
            <a:pPr lvl="1"/>
            <a:endParaRPr lang="en-GB" sz="2800" dirty="0">
              <a:cs typeface="Calibri" panose="020F0502020204030204" pitchFamily="34" charset="0"/>
            </a:endParaRPr>
          </a:p>
          <a:p>
            <a:pPr marL="444500" indent="-342900">
              <a:spcBef>
                <a:spcPts val="0"/>
              </a:spcBef>
              <a:buSzPts val="2000"/>
            </a:pPr>
            <a:endParaRPr lang="en-GB" dirty="0">
              <a:cs typeface="Calibri" panose="020F0502020204030204" pitchFamily="34" charset="0"/>
            </a:endParaRPr>
          </a:p>
          <a:p>
            <a:pPr marL="444500" indent="-342900">
              <a:spcBef>
                <a:spcPts val="0"/>
              </a:spcBef>
              <a:buSzPts val="2000"/>
            </a:pPr>
            <a:endParaRPr lang="en-GB" dirty="0">
              <a:cs typeface="Calibri" panose="020F0502020204030204" pitchFamily="34" charset="0"/>
            </a:endParaRPr>
          </a:p>
          <a:p>
            <a:pPr marL="444500" indent="-342900">
              <a:spcBef>
                <a:spcPts val="0"/>
              </a:spcBef>
              <a:buSzPts val="2000"/>
            </a:pPr>
            <a:endParaRPr lang="en-GB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91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78043-EE01-A942-B4C2-B5BD3F395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257791"/>
            <a:ext cx="11209542" cy="2528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With the person next to you, answer these questions: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Q1) What three words come to mind when you hear “Palestine-Israel”?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Q2) What do you want to know about Palestine-Israel? Write down two questions</a:t>
            </a:r>
            <a:endParaRPr lang="en-US" sz="2000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F3B66F82-D832-884D-819C-C5084AC9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892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dirty="0"/>
              <a:t>Starter activity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9F06DE-6527-0343-8444-D9CEA07C47E5}"/>
              </a:ext>
            </a:extLst>
          </p:cNvPr>
          <p:cNvSpPr txBox="1">
            <a:spLocks/>
          </p:cNvSpPr>
          <p:nvPr/>
        </p:nvSpPr>
        <p:spPr>
          <a:xfrm>
            <a:off x="640080" y="5310659"/>
            <a:ext cx="10687562" cy="843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Next, join up with another pair and share your answers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Are your answers different? How and why?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4" name="Graphic 3" descr="Thought bubble outline">
            <a:extLst>
              <a:ext uri="{FF2B5EF4-FFF2-40B4-BE49-F238E27FC236}">
                <a16:creationId xmlns:a16="http://schemas.microsoft.com/office/drawing/2014/main" id="{6B0A6E6F-04EB-C94A-8ED0-E438E98C6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5782" y="80722"/>
            <a:ext cx="3454230" cy="30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CF511-257E-7F4A-B569-F8497838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148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b="1" dirty="0"/>
              <a:t>1a. True or false?</a:t>
            </a:r>
            <a:br>
              <a:rPr lang="en-GB" sz="3200" dirty="0"/>
            </a:br>
            <a:r>
              <a:rPr lang="en-GB" sz="3200" dirty="0"/>
              <a:t>Write ‘true’ or ‘false’ under each statement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39A5B0-CD7B-452E-ADCD-F4C48468B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149663"/>
              </p:ext>
            </p:extLst>
          </p:nvPr>
        </p:nvGraphicFramePr>
        <p:xfrm>
          <a:off x="838200" y="2065859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E5E92AB9-E69A-984E-BDFE-B4B447CDAAA1}"/>
              </a:ext>
            </a:extLst>
          </p:cNvPr>
          <p:cNvSpPr txBox="1">
            <a:spLocks/>
          </p:cNvSpPr>
          <p:nvPr/>
        </p:nvSpPr>
        <p:spPr>
          <a:xfrm>
            <a:off x="41541" y="6281039"/>
            <a:ext cx="11987981" cy="749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i="1" dirty="0"/>
              <a:t>Please stick this sheet into your book. We will return to it in future lessons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5555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5" name="Rectangle 5134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B21C5-4741-1649-8F08-BCB321AB6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en-GB" sz="5400"/>
              <a:t>This course</a:t>
            </a:r>
          </a:p>
        </p:txBody>
      </p:sp>
      <p:pic>
        <p:nvPicPr>
          <p:cNvPr id="5127" name="Picture 9" descr="Oslo Accords at 25: Many negatives and a few positives | Arab News">
            <a:extLst>
              <a:ext uri="{FF2B5EF4-FFF2-40B4-BE49-F238E27FC236}">
                <a16:creationId xmlns:a16="http://schemas.microsoft.com/office/drawing/2014/main" id="{CCDFEED8-68F2-EA4D-B850-9F72068AA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r="15031" b="4"/>
          <a:stretch>
            <a:fillRect/>
          </a:stretch>
        </p:blipFill>
        <p:spPr bwMode="auto"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A89E81-4DF6-CF6A-60E5-651464F510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2" r="16253" b="2"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5137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F1D15-2089-4A4E-A980-2A229576F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>
            <a:normAutofit/>
          </a:bodyPr>
          <a:lstStyle/>
          <a:p>
            <a:r>
              <a:rPr lang="en-GB" sz="2200"/>
              <a:t>Palestinian nationalism</a:t>
            </a:r>
          </a:p>
          <a:p>
            <a:r>
              <a:rPr lang="en-GB" sz="2200"/>
              <a:t>Zionism</a:t>
            </a:r>
          </a:p>
          <a:p>
            <a:r>
              <a:rPr lang="en-GB" sz="2200"/>
              <a:t>British involvement</a:t>
            </a:r>
          </a:p>
          <a:p>
            <a:r>
              <a:rPr lang="en-GB" sz="2200"/>
              <a:t>The State of Israel</a:t>
            </a:r>
          </a:p>
          <a:p>
            <a:r>
              <a:rPr lang="en-GB" sz="2200"/>
              <a:t>Events of 1948 and 1967</a:t>
            </a:r>
          </a:p>
          <a:p>
            <a:r>
              <a:rPr lang="en-GB" sz="2200"/>
              <a:t>The ‘Peace Process’</a:t>
            </a:r>
          </a:p>
          <a:p>
            <a:r>
              <a:rPr lang="en-GB" sz="2200"/>
              <a:t>Life in Palestine and Israel</a:t>
            </a:r>
          </a:p>
          <a:p>
            <a:endParaRPr lang="en-GB" sz="2200"/>
          </a:p>
          <a:p>
            <a:endParaRPr lang="en-GB" sz="2200"/>
          </a:p>
          <a:p>
            <a:endParaRPr lang="en-GB" sz="2200"/>
          </a:p>
        </p:txBody>
      </p:sp>
      <p:pic>
        <p:nvPicPr>
          <p:cNvPr id="5123" name="Picture 3" descr="73 Years of Ongoing Nakba, Palestinians Continue to be Steadfast against  Israel&amp;#39;s Settler-Colonial and Apartheid Regime">
            <a:extLst>
              <a:ext uri="{FF2B5EF4-FFF2-40B4-BE49-F238E27FC236}">
                <a16:creationId xmlns:a16="http://schemas.microsoft.com/office/drawing/2014/main" id="{F0F71D13-C8E4-3644-B968-1757645BE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3" r="10363" b="-1"/>
          <a:stretch>
            <a:fillRect/>
          </a:stretch>
        </p:blipFill>
        <p:spPr bwMode="auto"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3B4A787-1DC7-3F4A-BF29-F6F8080A8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81EA69-8B4C-9947-B402-71C140BF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22E39B-E8D2-CA45-9B8A-5AD2DAF7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833DB16-5D7E-904B-AD02-6E6BF7E95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6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C4889-5CD9-464F-943F-1C44D016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819370"/>
            <a:ext cx="5885180" cy="1481328"/>
          </a:xfrm>
        </p:spPr>
        <p:txBody>
          <a:bodyPr anchor="b">
            <a:normAutofit/>
          </a:bodyPr>
          <a:lstStyle/>
          <a:p>
            <a:r>
              <a:rPr lang="en-GB" sz="5000" dirty="0"/>
              <a:t>Keywords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4B190-8EB2-0247-8D4E-80C16FA85C87}"/>
              </a:ext>
            </a:extLst>
          </p:cNvPr>
          <p:cNvSpPr txBox="1"/>
          <p:nvPr/>
        </p:nvSpPr>
        <p:spPr>
          <a:xfrm>
            <a:off x="4048926" y="643094"/>
            <a:ext cx="2886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ourier" pitchFamily="2" charset="0"/>
              </a:rPr>
              <a:t>Ottoman Empire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E94D4-8202-334B-BF29-466A59428E03}"/>
              </a:ext>
            </a:extLst>
          </p:cNvPr>
          <p:cNvSpPr txBox="1"/>
          <p:nvPr/>
        </p:nvSpPr>
        <p:spPr>
          <a:xfrm>
            <a:off x="1221594" y="4235111"/>
            <a:ext cx="4335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  <a:latin typeface="Courier" pitchFamily="2" charset="0"/>
              </a:rPr>
              <a:t>Modernisation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EEF23-2155-C74D-B8F9-EC7D90C6D7DD}"/>
              </a:ext>
            </a:extLst>
          </p:cNvPr>
          <p:cNvSpPr txBox="1"/>
          <p:nvPr/>
        </p:nvSpPr>
        <p:spPr>
          <a:xfrm>
            <a:off x="7460507" y="3925775"/>
            <a:ext cx="3918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3"/>
                </a:solidFill>
                <a:latin typeface="Courier" pitchFamily="2" charset="0"/>
              </a:rPr>
              <a:t>The land between the Mediterranean Sea and the River Jordan (also Israel/Palestine)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37161-B0AB-8743-9AF5-830620D1F2F0}"/>
              </a:ext>
            </a:extLst>
          </p:cNvPr>
          <p:cNvSpPr txBox="1"/>
          <p:nvPr/>
        </p:nvSpPr>
        <p:spPr>
          <a:xfrm>
            <a:off x="8481861" y="1710718"/>
            <a:ext cx="3507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3"/>
                </a:solidFill>
                <a:latin typeface="Courier" pitchFamily="2" charset="0"/>
              </a:rPr>
              <a:t>A state that ruled vast areas of Western Asia, North Africa and South-eastern Europe between the 1300s and 1900s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271EF-0C66-2049-997B-378D0D51986E}"/>
              </a:ext>
            </a:extLst>
          </p:cNvPr>
          <p:cNvSpPr txBox="1"/>
          <p:nvPr/>
        </p:nvSpPr>
        <p:spPr>
          <a:xfrm>
            <a:off x="7120158" y="173377"/>
            <a:ext cx="3963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3"/>
                </a:solidFill>
                <a:latin typeface="Courier" pitchFamily="2" charset="0"/>
              </a:rPr>
              <a:t>Transformation from a traditional rural society to an urban, industrial society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C852D1-C7DF-DC4D-A416-974D10816015}"/>
              </a:ext>
            </a:extLst>
          </p:cNvPr>
          <p:cNvSpPr txBox="1"/>
          <p:nvPr/>
        </p:nvSpPr>
        <p:spPr>
          <a:xfrm>
            <a:off x="-482535" y="5503304"/>
            <a:ext cx="13026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urier" pitchFamily="2" charset="0"/>
              </a:rPr>
              <a:t>With the person next to you, can you match the </a:t>
            </a:r>
            <a:r>
              <a:rPr lang="en-GB" sz="2000" b="1" dirty="0">
                <a:solidFill>
                  <a:schemeClr val="accent1"/>
                </a:solidFill>
                <a:latin typeface="Courier" pitchFamily="2" charset="0"/>
              </a:rPr>
              <a:t>keyword</a:t>
            </a:r>
            <a:r>
              <a:rPr lang="en-GB" sz="2000" dirty="0">
                <a:solidFill>
                  <a:schemeClr val="accent1"/>
                </a:solidFill>
                <a:latin typeface="Courier" pitchFamily="2" charset="0"/>
              </a:rPr>
              <a:t> </a:t>
            </a:r>
            <a:r>
              <a:rPr lang="en-GB" sz="2000" dirty="0">
                <a:latin typeface="Courier" pitchFamily="2" charset="0"/>
              </a:rPr>
              <a:t>to the </a:t>
            </a:r>
            <a:r>
              <a:rPr lang="en-GB" sz="2000" b="1" dirty="0">
                <a:solidFill>
                  <a:schemeClr val="accent3"/>
                </a:solidFill>
                <a:latin typeface="Courier" pitchFamily="2" charset="0"/>
              </a:rPr>
              <a:t>definition</a:t>
            </a:r>
            <a:r>
              <a:rPr lang="en-GB" sz="2000" dirty="0">
                <a:latin typeface="Courier" pitchFamily="2" charset="0"/>
              </a:rPr>
              <a:t>?</a:t>
            </a:r>
          </a:p>
          <a:p>
            <a:pPr algn="ctr"/>
            <a:endParaRPr lang="en-GB" sz="2000" dirty="0">
              <a:latin typeface="Courier" pitchFamily="2" charset="0"/>
            </a:endParaRPr>
          </a:p>
          <a:p>
            <a:pPr algn="ctr"/>
            <a:endParaRPr lang="en-GB" sz="2000" dirty="0">
              <a:latin typeface="Courier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9C9806-336C-6F45-97BE-2527C5B4724D}"/>
              </a:ext>
            </a:extLst>
          </p:cNvPr>
          <p:cNvSpPr txBox="1"/>
          <p:nvPr/>
        </p:nvSpPr>
        <p:spPr>
          <a:xfrm>
            <a:off x="175021" y="5940640"/>
            <a:ext cx="11841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urier" pitchFamily="2" charset="0"/>
              </a:rPr>
              <a:t>Next, start a glossary at the back of your book and add these keywords with their definitions</a:t>
            </a:r>
          </a:p>
          <a:p>
            <a:pPr algn="ctr"/>
            <a:endParaRPr lang="en-GB" sz="2000" dirty="0">
              <a:latin typeface="Courier" pitchFamily="2" charset="0"/>
            </a:endParaRPr>
          </a:p>
          <a:p>
            <a:pPr algn="ctr"/>
            <a:endParaRPr lang="en-GB" sz="2000" dirty="0">
              <a:latin typeface="Courier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143637-5F9F-B546-A546-C49366DA2322}"/>
              </a:ext>
            </a:extLst>
          </p:cNvPr>
          <p:cNvCxnSpPr>
            <a:cxnSpLocks/>
          </p:cNvCxnSpPr>
          <p:nvPr/>
        </p:nvCxnSpPr>
        <p:spPr>
          <a:xfrm>
            <a:off x="6241480" y="1216343"/>
            <a:ext cx="2438054" cy="1508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7039FA-DCCF-4345-964E-9D1F37201FF2}"/>
              </a:ext>
            </a:extLst>
          </p:cNvPr>
          <p:cNvCxnSpPr>
            <a:cxnSpLocks/>
          </p:cNvCxnSpPr>
          <p:nvPr/>
        </p:nvCxnSpPr>
        <p:spPr>
          <a:xfrm flipV="1">
            <a:off x="4158255" y="1515055"/>
            <a:ext cx="4521279" cy="2981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AD2C72-EBD1-0747-A0DB-A79A025681B1}"/>
              </a:ext>
            </a:extLst>
          </p:cNvPr>
          <p:cNvCxnSpPr>
            <a:cxnSpLocks/>
          </p:cNvCxnSpPr>
          <p:nvPr/>
        </p:nvCxnSpPr>
        <p:spPr>
          <a:xfrm>
            <a:off x="6030726" y="2867850"/>
            <a:ext cx="1666624" cy="1322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42CA24D-6CB7-DC40-8CE0-039CDF589C60}"/>
              </a:ext>
            </a:extLst>
          </p:cNvPr>
          <p:cNvSpPr txBox="1"/>
          <p:nvPr/>
        </p:nvSpPr>
        <p:spPr>
          <a:xfrm>
            <a:off x="3653795" y="2390797"/>
            <a:ext cx="2886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ourier" pitchFamily="2" charset="0"/>
              </a:rPr>
              <a:t>Palestine-Israel</a:t>
            </a:r>
          </a:p>
        </p:txBody>
      </p:sp>
    </p:spTree>
    <p:extLst>
      <p:ext uri="{BB962C8B-B14F-4D97-AF65-F5344CB8AC3E}">
        <p14:creationId xmlns:p14="http://schemas.microsoft.com/office/powerpoint/2010/main" val="88090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65F42-C8D3-B44C-B856-D29CC9344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 dirty="0"/>
              <a:t>What countries can you identify on this map? 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3200" dirty="0"/>
              <a:t>Turkey</a:t>
            </a:r>
          </a:p>
          <a:p>
            <a:r>
              <a:rPr lang="en-GB" sz="3200" dirty="0"/>
              <a:t>Egypt</a:t>
            </a:r>
          </a:p>
          <a:p>
            <a:r>
              <a:rPr lang="en-GB" sz="3200" dirty="0"/>
              <a:t>Saudi Arabia</a:t>
            </a:r>
          </a:p>
          <a:p>
            <a:r>
              <a:rPr lang="en-GB" sz="3200" dirty="0"/>
              <a:t>Palestine-Israel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6" name="Picture 2" descr="Middle East and North Africa geography – Lesson Plan | Lesson Plan | PBS  NewsHour Extra">
            <a:extLst>
              <a:ext uri="{FF2B5EF4-FFF2-40B4-BE49-F238E27FC236}">
                <a16:creationId xmlns:a16="http://schemas.microsoft.com/office/drawing/2014/main" id="{3D24CE86-58DA-9F44-A7F9-15664D72A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9" b="9381"/>
          <a:stretch/>
        </p:blipFill>
        <p:spPr bwMode="auto">
          <a:xfrm>
            <a:off x="4654296" y="2138396"/>
            <a:ext cx="6903720" cy="25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8F04F4-A9C1-0748-9605-DFE3208E12A3}"/>
              </a:ext>
            </a:extLst>
          </p:cNvPr>
          <p:cNvCxnSpPr>
            <a:cxnSpLocks/>
          </p:cNvCxnSpPr>
          <p:nvPr/>
        </p:nvCxnSpPr>
        <p:spPr>
          <a:xfrm flipV="1">
            <a:off x="2029216" y="2521365"/>
            <a:ext cx="6275540" cy="2000531"/>
          </a:xfrm>
          <a:prstGeom prst="straightConnector1">
            <a:avLst/>
          </a:prstGeom>
          <a:ln w="28575">
            <a:solidFill>
              <a:srgbClr val="C973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C563E3-1D7F-E34F-9A1D-430E0009FEF7}"/>
              </a:ext>
            </a:extLst>
          </p:cNvPr>
          <p:cNvCxnSpPr>
            <a:cxnSpLocks/>
          </p:cNvCxnSpPr>
          <p:nvPr/>
        </p:nvCxnSpPr>
        <p:spPr>
          <a:xfrm flipV="1">
            <a:off x="1941534" y="3447253"/>
            <a:ext cx="6190532" cy="153810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29DC1D0-2A5E-3A48-AC5D-1B8F5924B338}"/>
              </a:ext>
            </a:extLst>
          </p:cNvPr>
          <p:cNvCxnSpPr>
            <a:cxnSpLocks/>
          </p:cNvCxnSpPr>
          <p:nvPr/>
        </p:nvCxnSpPr>
        <p:spPr>
          <a:xfrm flipV="1">
            <a:off x="2906038" y="3644900"/>
            <a:ext cx="6149062" cy="1803923"/>
          </a:xfrm>
          <a:prstGeom prst="straightConnector1">
            <a:avLst/>
          </a:prstGeom>
          <a:ln w="28575">
            <a:solidFill>
              <a:srgbClr val="C973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6C41A3-651B-8E42-AB0E-F86D1D38436D}"/>
              </a:ext>
            </a:extLst>
          </p:cNvPr>
          <p:cNvCxnSpPr>
            <a:cxnSpLocks/>
          </p:cNvCxnSpPr>
          <p:nvPr/>
        </p:nvCxnSpPr>
        <p:spPr>
          <a:xfrm flipV="1">
            <a:off x="3432132" y="3024334"/>
            <a:ext cx="5052185" cy="2787743"/>
          </a:xfrm>
          <a:prstGeom prst="straightConnector1">
            <a:avLst/>
          </a:prstGeom>
          <a:ln w="28575">
            <a:solidFill>
              <a:srgbClr val="5B79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Middle East and North Africa geography – Lesson Plan | Lesson Plan | PBS  NewsHour Extra">
            <a:extLst>
              <a:ext uri="{FF2B5EF4-FFF2-40B4-BE49-F238E27FC236}">
                <a16:creationId xmlns:a16="http://schemas.microsoft.com/office/drawing/2014/main" id="{26665C21-8216-EF48-8E8C-BA805AE8E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1" t="21616" r="35520" b="46711"/>
          <a:stretch/>
        </p:blipFill>
        <p:spPr bwMode="auto">
          <a:xfrm>
            <a:off x="10468624" y="3834487"/>
            <a:ext cx="1448515" cy="17702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DFD982E-9652-AE45-AE35-867122B349B0}"/>
              </a:ext>
            </a:extLst>
          </p:cNvPr>
          <p:cNvSpPr/>
          <p:nvPr/>
        </p:nvSpPr>
        <p:spPr>
          <a:xfrm>
            <a:off x="8304756" y="2592044"/>
            <a:ext cx="849810" cy="8369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4BCA80-65F6-6349-B6A6-8D3D535CE547}"/>
              </a:ext>
            </a:extLst>
          </p:cNvPr>
          <p:cNvCxnSpPr>
            <a:cxnSpLocks/>
          </p:cNvCxnSpPr>
          <p:nvPr/>
        </p:nvCxnSpPr>
        <p:spPr>
          <a:xfrm flipV="1">
            <a:off x="10468624" y="4881560"/>
            <a:ext cx="531002" cy="290515"/>
          </a:xfrm>
          <a:prstGeom prst="straightConnector1">
            <a:avLst/>
          </a:prstGeom>
          <a:ln w="57150">
            <a:solidFill>
              <a:srgbClr val="5B79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Flag of Turkey - Wikipedia">
            <a:extLst>
              <a:ext uri="{FF2B5EF4-FFF2-40B4-BE49-F238E27FC236}">
                <a16:creationId xmlns:a16="http://schemas.microsoft.com/office/drawing/2014/main" id="{BAF027DA-0508-934B-8FCA-3A412CA40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01" y="211839"/>
            <a:ext cx="1655555" cy="11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Egypt - Wikipedia">
            <a:extLst>
              <a:ext uri="{FF2B5EF4-FFF2-40B4-BE49-F238E27FC236}">
                <a16:creationId xmlns:a16="http://schemas.microsoft.com/office/drawing/2014/main" id="{FE206964-E962-AD40-B9E3-F82865F4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97" y="222149"/>
            <a:ext cx="1655555" cy="11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Saudi Arabia | Britannica">
            <a:extLst>
              <a:ext uri="{FF2B5EF4-FFF2-40B4-BE49-F238E27FC236}">
                <a16:creationId xmlns:a16="http://schemas.microsoft.com/office/drawing/2014/main" id="{13BC0D5F-5E6D-2D42-9A4C-B3F783FB2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802" y="225622"/>
            <a:ext cx="1655555" cy="110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BA3E950-8783-A245-9521-25B5660E00C6}"/>
              </a:ext>
            </a:extLst>
          </p:cNvPr>
          <p:cNvSpPr txBox="1">
            <a:spLocks/>
          </p:cNvSpPr>
          <p:nvPr/>
        </p:nvSpPr>
        <p:spPr>
          <a:xfrm>
            <a:off x="3745436" y="243666"/>
            <a:ext cx="2821550" cy="1119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2000" dirty="0"/>
              <a:t>Extension: which flag belongs to Turkey, Egypt and Saudi Arabia?</a:t>
            </a:r>
            <a:endParaRPr lang="en-GB" sz="14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6F5E98-3770-AB40-936E-7D3D99BA631B}"/>
              </a:ext>
            </a:extLst>
          </p:cNvPr>
          <p:cNvSpPr txBox="1">
            <a:spLocks/>
          </p:cNvSpPr>
          <p:nvPr/>
        </p:nvSpPr>
        <p:spPr>
          <a:xfrm>
            <a:off x="10638229" y="1362723"/>
            <a:ext cx="914400" cy="5877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Egypt</a:t>
            </a:r>
            <a:endParaRPr lang="en-GB" sz="14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CC92917-59C1-2A43-B570-016151A4059F}"/>
              </a:ext>
            </a:extLst>
          </p:cNvPr>
          <p:cNvSpPr txBox="1">
            <a:spLocks/>
          </p:cNvSpPr>
          <p:nvPr/>
        </p:nvSpPr>
        <p:spPr>
          <a:xfrm>
            <a:off x="8785379" y="1362723"/>
            <a:ext cx="914400" cy="58773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Saudi Arabia</a:t>
            </a:r>
            <a:endParaRPr lang="en-GB" sz="14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9D1012-CFF7-6C4E-8019-C13E7ADEE886}"/>
              </a:ext>
            </a:extLst>
          </p:cNvPr>
          <p:cNvSpPr txBox="1">
            <a:spLocks/>
          </p:cNvSpPr>
          <p:nvPr/>
        </p:nvSpPr>
        <p:spPr>
          <a:xfrm>
            <a:off x="7009632" y="1322185"/>
            <a:ext cx="914400" cy="5877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2000" dirty="0"/>
              <a:t>Turkey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063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/>
      <p:bldP spid="19" grpId="1"/>
      <p:bldP spid="20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5F4E7-5C2D-F94A-9E02-27D9B59C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03" y="4029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1b. Map activity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88C46-23DD-0246-BD01-7B6254BD4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26" y="2061899"/>
            <a:ext cx="3580257" cy="425196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500" b="1" dirty="0"/>
              <a:t>Can you mark the following on your map?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/>
              <a:t>You can use the textbook to help you</a:t>
            </a:r>
            <a:endParaRPr lang="en-GB" sz="2000" dirty="0"/>
          </a:p>
          <a:p>
            <a:pPr marL="457200" indent="-457200">
              <a:lnSpc>
                <a:spcPct val="110000"/>
              </a:lnSpc>
              <a:buAutoNum type="arabicParenR"/>
            </a:pPr>
            <a:r>
              <a:rPr lang="en-GB" sz="2500" dirty="0"/>
              <a:t>Jerusalem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AutoNum type="arabicParenR"/>
            </a:pPr>
            <a:r>
              <a:rPr lang="en-GB" sz="2500" dirty="0"/>
              <a:t>Sea of Galilee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AutoNum type="arabicParenR"/>
            </a:pPr>
            <a:r>
              <a:rPr lang="en-GB" sz="2500" dirty="0" err="1"/>
              <a:t>Naqab</a:t>
            </a:r>
            <a:r>
              <a:rPr lang="en-GB" sz="2500" dirty="0"/>
              <a:t> Desert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AutoNum type="arabicParenR"/>
            </a:pPr>
            <a:r>
              <a:rPr lang="en-GB" sz="2500" dirty="0"/>
              <a:t>Dead Sea</a:t>
            </a:r>
          </a:p>
          <a:p>
            <a:pPr marL="457200" indent="-457200">
              <a:lnSpc>
                <a:spcPct val="110000"/>
              </a:lnSpc>
              <a:buAutoNum type="arabicParenR"/>
            </a:pPr>
            <a:endParaRPr lang="en-GB" sz="25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500" dirty="0"/>
          </a:p>
        </p:txBody>
      </p:sp>
      <p:pic>
        <p:nvPicPr>
          <p:cNvPr id="2050" name="Picture 2" descr="Palestine (region) - Wikipedia">
            <a:extLst>
              <a:ext uri="{FF2B5EF4-FFF2-40B4-BE49-F238E27FC236}">
                <a16:creationId xmlns:a16="http://schemas.microsoft.com/office/drawing/2014/main" id="{43B29A7D-6FE0-B441-8579-7E81B4FD9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7"/>
          <a:stretch/>
        </p:blipFill>
        <p:spPr bwMode="auto">
          <a:xfrm>
            <a:off x="4334054" y="2182505"/>
            <a:ext cx="3493144" cy="452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700892-FAC7-3141-A184-00399D1D34BE}"/>
              </a:ext>
            </a:extLst>
          </p:cNvPr>
          <p:cNvSpPr txBox="1">
            <a:spLocks/>
          </p:cNvSpPr>
          <p:nvPr/>
        </p:nvSpPr>
        <p:spPr>
          <a:xfrm>
            <a:off x="8398140" y="2190588"/>
            <a:ext cx="4078476" cy="4505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2500" dirty="0"/>
              <a:t>5) Mediterranean Sea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/>
              <a:t>6) River Jordan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/>
              <a:t>7) Egypt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/>
              <a:t>8) Lebanon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/>
              <a:t>9) Syria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/>
              <a:t>10) Jordan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/>
              <a:t>11) Palestine-Israel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FBF60E-64F3-F14D-8084-153D37C2CD3E}"/>
              </a:ext>
            </a:extLst>
          </p:cNvPr>
          <p:cNvSpPr txBox="1">
            <a:spLocks/>
          </p:cNvSpPr>
          <p:nvPr/>
        </p:nvSpPr>
        <p:spPr>
          <a:xfrm>
            <a:off x="4289809" y="1882061"/>
            <a:ext cx="617520" cy="320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1600" b="1" dirty="0"/>
              <a:t>1b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28AD7F-2970-6047-9296-4AE4C9094173}"/>
              </a:ext>
            </a:extLst>
          </p:cNvPr>
          <p:cNvSpPr/>
          <p:nvPr/>
        </p:nvSpPr>
        <p:spPr>
          <a:xfrm>
            <a:off x="4257943" y="1905647"/>
            <a:ext cx="3550784" cy="48224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 descr="Middle East and North Africa geography – Lesson Plan | Lesson Plan | PBS  NewsHour Extra">
            <a:extLst>
              <a:ext uri="{FF2B5EF4-FFF2-40B4-BE49-F238E27FC236}">
                <a16:creationId xmlns:a16="http://schemas.microsoft.com/office/drawing/2014/main" id="{7F863A8A-F118-E844-B0C2-81CD745EB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9" b="9381"/>
          <a:stretch/>
        </p:blipFill>
        <p:spPr bwMode="auto">
          <a:xfrm>
            <a:off x="8866561" y="258857"/>
            <a:ext cx="3054604" cy="11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4E2A99A-C82D-E24C-82DA-B0E8E9A53DD6}"/>
              </a:ext>
            </a:extLst>
          </p:cNvPr>
          <p:cNvSpPr/>
          <p:nvPr/>
        </p:nvSpPr>
        <p:spPr>
          <a:xfrm flipH="1" flipV="1">
            <a:off x="10556869" y="558705"/>
            <a:ext cx="207450" cy="2127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00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A1C7777-EB52-3D47-BBFF-ABA449301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40" y="65278"/>
            <a:ext cx="4922520" cy="67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8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PPT" id="{928B64B4-EE8A-B24C-9EFB-80711E0726FE}" vid="{41CFEAAB-C0BE-ED4F-AA8F-D735C36EB6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</TotalTime>
  <Words>693</Words>
  <Application>Microsoft Macintosh PowerPoint</Application>
  <PresentationFormat>Widescreen</PresentationFormat>
  <Paragraphs>104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</vt:lpstr>
      <vt:lpstr>Office Theme</vt:lpstr>
      <vt:lpstr>Was Palestine an ‘empty land’ in the nineteenth century?</vt:lpstr>
      <vt:lpstr>Learning objectives</vt:lpstr>
      <vt:lpstr>Starter activity</vt:lpstr>
      <vt:lpstr>1a. True or false? Write ‘true’ or ‘false’ under each statement</vt:lpstr>
      <vt:lpstr>This course</vt:lpstr>
      <vt:lpstr>Keywords</vt:lpstr>
      <vt:lpstr>PowerPoint Presentation</vt:lpstr>
      <vt:lpstr>1b. Map activity</vt:lpstr>
      <vt:lpstr>PowerPoint Presentation</vt:lpstr>
      <vt:lpstr>The ‘empty land’ myth</vt:lpstr>
      <vt:lpstr>1800s Palestine</vt:lpstr>
      <vt:lpstr>Guess the number!</vt:lpstr>
      <vt:lpstr>Guess the number!</vt:lpstr>
      <vt:lpstr>Life in nineteenth century Palestine  Watch the first 1 min 25 secs of this video</vt:lpstr>
      <vt:lpstr>1c. What was life like in nineteenth century Palestine?</vt:lpstr>
      <vt:lpstr>Homework</vt:lpstr>
      <vt:lpstr>Plenary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 Palestine historically been an empty land?</dc:title>
  <dc:creator>Kelsted, Charlotte</dc:creator>
  <cp:lastModifiedBy>Kelsted, Charlotte</cp:lastModifiedBy>
  <cp:revision>417</cp:revision>
  <dcterms:created xsi:type="dcterms:W3CDTF">2021-07-28T11:26:13Z</dcterms:created>
  <dcterms:modified xsi:type="dcterms:W3CDTF">2023-10-20T18:20:59Z</dcterms:modified>
</cp:coreProperties>
</file>